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7" r:id="rId3"/>
    <p:sldId id="261" r:id="rId4"/>
    <p:sldId id="269" r:id="rId5"/>
    <p:sldId id="284" r:id="rId6"/>
    <p:sldId id="319" r:id="rId7"/>
    <p:sldId id="258" r:id="rId8"/>
    <p:sldId id="286" r:id="rId9"/>
    <p:sldId id="299" r:id="rId10"/>
    <p:sldId id="300" r:id="rId11"/>
    <p:sldId id="285" r:id="rId12"/>
    <p:sldId id="290" r:id="rId13"/>
    <p:sldId id="287" r:id="rId14"/>
    <p:sldId id="263" r:id="rId15"/>
    <p:sldId id="301" r:id="rId16"/>
    <p:sldId id="282" r:id="rId17"/>
    <p:sldId id="312" r:id="rId19"/>
    <p:sldId id="283" r:id="rId20"/>
    <p:sldId id="292" r:id="rId21"/>
    <p:sldId id="264" r:id="rId22"/>
    <p:sldId id="291" r:id="rId23"/>
    <p:sldId id="313" r:id="rId24"/>
    <p:sldId id="260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8026AAE-A59C-4E9F-9417-6E562D79C9FB}" styleName="{d704909a-036c-4478-bca5-37cd17157313}">
    <a:wholeTbl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wholeTbl>
    <a:band1H>
      <a:tcTxStyle>
        <a:fontRef idx="none">
          <a:prstClr val="black"/>
        </a:fontRef>
      </a:tcTxStyle>
      <a:tcStyle>
        <a:tcBdr/>
        <a:fill>
          <a:solidFill>
            <a:srgbClr val="C5D7E9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7DA7CE"/>
          </a:solidFill>
        </a:fill>
      </a:tcStyle>
    </a:band2H>
    <a:firstRow>
      <a:tcTxStyle>
        <a:fontRef idx="none">
          <a:prstClr val="black"/>
        </a:fontRef>
      </a:tcTxStyle>
      <a:tcStyle>
        <a:tcBdr>
          <a:insideV>
            <a:ln w="6350" cmpd="sng">
              <a:solidFill>
                <a:srgbClr val="FFFFFF"/>
              </a:solidFill>
            </a:ln>
          </a:insideV>
        </a:tcBdr>
        <a:fill>
          <a:solidFill>
            <a:srgbClr val="396698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52" y="413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6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E808A-02FF-42E3-9761-6101C2DDE9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E157-1ECD-432F-9B4E-ECB54FC19B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1885" y="4555351"/>
            <a:ext cx="48021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Baskerville Old Face" panose="02020602080505020303" pitchFamily="18" charset="0"/>
              </a:rPr>
              <a:t>Kevin Wang</a:t>
            </a:r>
            <a:endParaRPr lang="en-US" altLang="zh-CN" sz="4800">
              <a:latin typeface="Baskerville Old Face" panose="02020602080505020303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1795" y="866775"/>
            <a:ext cx="3832225" cy="1499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Branch" pitchFamily="2" charset="0"/>
                <a:cs typeface="Branch" pitchFamily="2" charset="0"/>
              </a:rPr>
              <a:t>Design and Development of Machine Learning Frameworks for Fake News Detection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Branch" pitchFamily="2" charset="0"/>
              <a:cs typeface="Branch" pitchFamily="2" charset="0"/>
            </a:endParaRPr>
          </a:p>
        </p:txBody>
      </p:sp>
      <p:pic>
        <p:nvPicPr>
          <p:cNvPr id="18" name="图片 17" descr="图片包含 日历&#10;&#10;描述已自动生成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784" flipH="1">
            <a:off x="331606" y="3550789"/>
            <a:ext cx="782987" cy="94598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 rot="5400000">
            <a:off x="10970402" y="3167390"/>
            <a:ext cx="113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Baskerville Old Face" panose="02020602080505020303" pitchFamily="18" charset="0"/>
              </a:rPr>
              <a:t>2023 /</a:t>
            </a:r>
            <a:endParaRPr lang="zh-CN" altLang="en-US" sz="280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405" y="132080"/>
            <a:ext cx="17634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Naive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7405" y="403254"/>
            <a:ext cx="17634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Bayes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 rot="5400000">
            <a:off x="390132" y="6067731"/>
            <a:ext cx="11362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Baskerville Old Face" panose="02020602080505020303" pitchFamily="18" charset="0"/>
              </a:rPr>
              <a:t>     /</a:t>
            </a:r>
            <a:endParaRPr lang="zh-CN" altLang="en-US" sz="2400">
              <a:latin typeface="Baskerville Old Face" panose="02020602080505020303" pitchFamily="18" charset="0"/>
            </a:endParaRPr>
          </a:p>
        </p:txBody>
      </p:sp>
      <p:pic>
        <p:nvPicPr>
          <p:cNvPr id="3" name="图片 2" descr="C:\Users\brisk\Desktop\PPT\ThomasBayes.pngThomasBaye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05600" y="0"/>
            <a:ext cx="5486400" cy="68573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471920" y="2644170"/>
            <a:ext cx="314958" cy="156966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1_IGwM9cb8W-gyJW5rkiVQP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2185035"/>
            <a:ext cx="4712970" cy="286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58746"/>
            <a:ext cx="6858002" cy="12191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405" y="132080"/>
            <a:ext cx="17634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Naive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7405" y="403254"/>
            <a:ext cx="17634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Bayes</a:t>
            </a: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 rot="5400000">
            <a:off x="390132" y="6067731"/>
            <a:ext cx="11362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Baskerville Old Face" panose="02020602080505020303" pitchFamily="18" charset="0"/>
              </a:rPr>
              <a:t>     /</a:t>
            </a:r>
            <a:endParaRPr lang="zh-CN" altLang="en-US" sz="2400">
              <a:latin typeface="Baskerville Old Face" panose="02020602080505020303" pitchFamily="18" charset="0"/>
            </a:endParaRPr>
          </a:p>
        </p:txBody>
      </p:sp>
      <p:pic>
        <p:nvPicPr>
          <p:cNvPr id="3" name="图片 2" descr="C:\Users\brisk\Desktop\PPT\ThomasBayes.pngThomasBaye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05600" y="0"/>
            <a:ext cx="5486400" cy="68573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471920" y="2644170"/>
            <a:ext cx="314958" cy="156966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8345" y="2153920"/>
            <a:ext cx="3324860" cy="2549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/>
              <a:t>Gaussian Bayes</a:t>
            </a:r>
            <a:endParaRPr lang="en-US" altLang="zh-CN"/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/>
              <a:t>Categorical Naive Bayes</a:t>
            </a:r>
            <a:endParaRPr lang="en-US" altLang="zh-CN"/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/>
              <a:t>Multinomial Naive Bayes</a:t>
            </a:r>
            <a:endParaRPr lang="en-US" altLang="zh-CN"/>
          </a:p>
          <a:p>
            <a:pPr marL="285750" indent="-28575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en-US" altLang="zh-CN"/>
              <a:t>Bernoulli Naive Bayes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405" y="132080"/>
            <a:ext cx="17634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Naive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7405" y="403254"/>
            <a:ext cx="17634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Bayes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Parameters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 rot="5400000">
            <a:off x="390132" y="6067731"/>
            <a:ext cx="11362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Baskerville Old Face" panose="02020602080505020303" pitchFamily="18" charset="0"/>
              </a:rPr>
              <a:t>     /</a:t>
            </a:r>
            <a:endParaRPr lang="zh-CN" altLang="en-US" sz="2400">
              <a:latin typeface="Baskerville Old Face" panose="02020602080505020303" pitchFamily="18" charset="0"/>
            </a:endParaRPr>
          </a:p>
        </p:txBody>
      </p:sp>
      <p:pic>
        <p:nvPicPr>
          <p:cNvPr id="4" name="图片 3" descr="n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970280"/>
            <a:ext cx="5753100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6999" y="-2667001"/>
            <a:ext cx="6858002" cy="12191999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 rot="5400000">
            <a:off x="11399786" y="473542"/>
            <a:ext cx="8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Baskerville Old Face" panose="02020602080505020303" pitchFamily="18" charset="0"/>
              </a:rPr>
              <a:t>2023 /</a:t>
            </a:r>
            <a:endParaRPr lang="zh-CN" altLang="en-US" sz="1600">
              <a:latin typeface="Baskerville Old Face" panose="02020602080505020303" pitchFamily="18" charset="0"/>
            </a:endParaRPr>
          </a:p>
        </p:txBody>
      </p:sp>
      <p:sp>
        <p:nvSpPr>
          <p:cNvPr id="38" name="任意多边形: 形状 37"/>
          <p:cNvSpPr/>
          <p:nvPr/>
        </p:nvSpPr>
        <p:spPr>
          <a:xfrm>
            <a:off x="-23149" y="-11575"/>
            <a:ext cx="7500395" cy="6875362"/>
          </a:xfrm>
          <a:custGeom>
            <a:avLst/>
            <a:gdLst>
              <a:gd name="connsiteX0" fmla="*/ 0 w 7500395"/>
              <a:gd name="connsiteY0" fmla="*/ 0 h 6875362"/>
              <a:gd name="connsiteX1" fmla="*/ 2731625 w 7500395"/>
              <a:gd name="connsiteY1" fmla="*/ 2233914 h 6875362"/>
              <a:gd name="connsiteX2" fmla="*/ 995422 w 7500395"/>
              <a:gd name="connsiteY2" fmla="*/ 4676172 h 6875362"/>
              <a:gd name="connsiteX3" fmla="*/ 7500395 w 7500395"/>
              <a:gd name="connsiteY3" fmla="*/ 6875362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00395" h="6875362">
                <a:moveTo>
                  <a:pt x="0" y="0"/>
                </a:moveTo>
                <a:cubicBezTo>
                  <a:pt x="1282860" y="727276"/>
                  <a:pt x="2565721" y="1454552"/>
                  <a:pt x="2731625" y="2233914"/>
                </a:cubicBezTo>
                <a:cubicBezTo>
                  <a:pt x="2897529" y="3013276"/>
                  <a:pt x="200627" y="3902597"/>
                  <a:pt x="995422" y="4676172"/>
                </a:cubicBezTo>
                <a:cubicBezTo>
                  <a:pt x="1790217" y="5449747"/>
                  <a:pt x="4645306" y="6162554"/>
                  <a:pt x="7500395" y="6875362"/>
                </a:cubicBez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2339" y="1772920"/>
            <a:ext cx="459740" cy="48513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800">
                <a:latin typeface="Baskerville Old Face" panose="02020602080505020303" pitchFamily="18" charset="0"/>
                <a:ea typeface="02HomuraM-Light" panose="02000600000000000000" pitchFamily="50" charset="-128"/>
              </a:rPr>
              <a:t>Transfer and Incremental Learning</a:t>
            </a:r>
            <a:endParaRPr lang="en-US" altLang="zh-CN" sz="1800">
              <a:latin typeface="Baskerville Old Face" panose="02020602080505020303" pitchFamily="18" charset="0"/>
              <a:ea typeface="02HomuraM-Light" panose="02000600000000000000" pitchFamily="50" charset="-128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95836" y="1432558"/>
            <a:ext cx="213360" cy="21336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/>
        </p:nvSpPr>
        <p:spPr>
          <a:xfrm>
            <a:off x="5544273" y="23149"/>
            <a:ext cx="3401041" cy="3773347"/>
          </a:xfrm>
          <a:custGeom>
            <a:avLst/>
            <a:gdLst>
              <a:gd name="connsiteX0" fmla="*/ 1423686 w 3401041"/>
              <a:gd name="connsiteY0" fmla="*/ 0 h 3773347"/>
              <a:gd name="connsiteX1" fmla="*/ 3368233 w 3401041"/>
              <a:gd name="connsiteY1" fmla="*/ 1551008 h 3773347"/>
              <a:gd name="connsiteX2" fmla="*/ 0 w 3401041"/>
              <a:gd name="connsiteY2" fmla="*/ 3773347 h 3773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1041" h="3773347">
                <a:moveTo>
                  <a:pt x="1423686" y="0"/>
                </a:moveTo>
                <a:cubicBezTo>
                  <a:pt x="2514600" y="461058"/>
                  <a:pt x="3605514" y="922117"/>
                  <a:pt x="3368233" y="1551008"/>
                </a:cubicBezTo>
                <a:cubicBezTo>
                  <a:pt x="3130952" y="2179899"/>
                  <a:pt x="1565476" y="2976623"/>
                  <a:pt x="0" y="3773347"/>
                </a:cubicBezTo>
              </a:path>
            </a:pathLst>
          </a:cu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Transfer-learning-Transfer-learning-is-process-of-taking-pretrained-model-usuall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95" y="964565"/>
            <a:ext cx="6738620" cy="5052060"/>
          </a:xfrm>
          <a:prstGeom prst="rect">
            <a:avLst/>
          </a:prstGeom>
        </p:spPr>
      </p:pic>
      <p:pic>
        <p:nvPicPr>
          <p:cNvPr id="2" name="图片 1" descr="fig-1-fu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40" y="2238375"/>
            <a:ext cx="7840980" cy="2381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405" y="132080"/>
            <a:ext cx="17634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Experiments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Setup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 rot="5400000">
            <a:off x="390132" y="6067731"/>
            <a:ext cx="11362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Baskerville Old Face" panose="02020602080505020303" pitchFamily="18" charset="0"/>
              </a:rPr>
              <a:t>     /</a:t>
            </a:r>
            <a:endParaRPr lang="zh-CN" altLang="en-US" sz="2400">
              <a:latin typeface="Baskerville Old Face" panose="02020602080505020303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710" y="1171575"/>
            <a:ext cx="4406900" cy="3783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Scraped dataset</a:t>
            </a:r>
            <a:r>
              <a:rPr lang="en-US" altLang="zh-CN">
                <a:solidFill>
                  <a:srgbClr val="FF0000"/>
                </a:solidFill>
              </a:rPr>
              <a:t> - 50000</a:t>
            </a:r>
            <a:endParaRPr lang="zh-CN" altLang="en-US">
              <a:solidFill>
                <a:srgbClr val="FF0000"/>
              </a:solidFill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FA-KES - syrian war dataset</a:t>
            </a:r>
            <a:r>
              <a:rPr lang="en-US" altLang="zh-CN"/>
              <a:t> - 804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Merged dataset</a:t>
            </a:r>
            <a:r>
              <a:rPr lang="en-US" altLang="zh-CN"/>
              <a:t> - 10000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Dataset 1 from Kaggle</a:t>
            </a:r>
            <a:r>
              <a:rPr lang="en-US" altLang="zh-CN">
                <a:solidFill>
                  <a:srgbClr val="FF0000"/>
                </a:solidFill>
              </a:rPr>
              <a:t> - 20387</a:t>
            </a:r>
            <a:endParaRPr lang="zh-CN" altLang="en-US">
              <a:solidFill>
                <a:srgbClr val="FF0000"/>
              </a:solidFill>
            </a:endParaRPr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/>
              <a:t>Dataset 2 from Kaggle</a:t>
            </a:r>
            <a:r>
              <a:rPr lang="en-US" altLang="zh-CN"/>
              <a:t> - 3352</a:t>
            </a:r>
            <a:endParaRPr lang="zh-CN" altLang="en-US"/>
          </a:p>
          <a:p>
            <a:pPr marL="342900" indent="-342900" fontAlgn="auto">
              <a:lnSpc>
                <a:spcPct val="150000"/>
              </a:lnSpc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WELFake</a:t>
            </a:r>
            <a:r>
              <a:rPr lang="en-US" altLang="zh-CN">
                <a:solidFill>
                  <a:srgbClr val="FF0000"/>
                </a:solidFill>
              </a:rPr>
              <a:t> - 72134</a:t>
            </a:r>
            <a:endParaRPr lang="en-US" altLang="zh-CN">
              <a:solidFill>
                <a:srgbClr val="FF0000"/>
              </a:solidFill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5265420" y="1445260"/>
          <a:ext cx="6191250" cy="1143000"/>
        </p:xfrm>
        <a:graphic>
          <a:graphicData uri="http://schemas.openxmlformats.org/drawingml/2006/table">
            <a:tbl>
              <a:tblPr firstRow="1" bandRow="1">
                <a:tableStyleId>{98026AAE-A59C-4E9F-9417-6E562D79C9FB}</a:tableStyleId>
              </a:tblPr>
              <a:tblGrid>
                <a:gridCol w="2063750"/>
                <a:gridCol w="2063750"/>
                <a:gridCol w="20637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Predicted: True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Predicted: False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Actual</a:t>
                      </a:r>
                      <a:r>
                        <a:rPr lang="en-US" altLang="zh-CN"/>
                        <a:t>: True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True Positive (TP)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False Negative (FN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Actual: False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False Positive (FP)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True Negative (TN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265420" y="3166110"/>
            <a:ext cx="58648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Accuracy = (TP + TN) / (TP + TN + FP + FN)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Precision = TP / (TP + FP)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Recall = TP / (TP + FN)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F1 score = 2 * (Precision * Recall) / (Precision + Recall)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6999" y="-2667001"/>
            <a:ext cx="6858002" cy="12191999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 rot="5400000">
            <a:off x="11399786" y="473542"/>
            <a:ext cx="800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Baskerville Old Face" panose="02020602080505020303" pitchFamily="18" charset="0"/>
              </a:rPr>
              <a:t> /</a:t>
            </a:r>
            <a:endParaRPr lang="zh-CN" altLang="en-US" sz="1600">
              <a:latin typeface="Baskerville Old Face" panose="02020602080505020303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 rot="5400000">
            <a:off x="11230610" y="880745"/>
            <a:ext cx="1138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Baskerville Old Face" panose="02020602080505020303" pitchFamily="18" charset="0"/>
              </a:rPr>
              <a:t>RESULTS</a:t>
            </a:r>
            <a:endParaRPr lang="en-US" altLang="zh-CN" sz="2000">
              <a:latin typeface="Baskerville Old Face" panose="02020602080505020303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2635"/>
          <a:stretch>
            <a:fillRect/>
          </a:stretch>
        </p:blipFill>
        <p:spPr>
          <a:xfrm>
            <a:off x="5561965" y="1042670"/>
            <a:ext cx="6069330" cy="45993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670"/>
            <a:ext cx="5443220" cy="4605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6999" y="-2667001"/>
            <a:ext cx="6858002" cy="12191999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 rot="5400000">
            <a:off x="11399786" y="473542"/>
            <a:ext cx="800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Baskerville Old Face" panose="02020602080505020303" pitchFamily="18" charset="0"/>
              </a:rPr>
              <a:t> /</a:t>
            </a:r>
            <a:endParaRPr lang="zh-CN" altLang="en-US" sz="1600">
              <a:latin typeface="Baskerville Old Face" panose="02020602080505020303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 rot="5400000">
            <a:off x="11230610" y="880745"/>
            <a:ext cx="1138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Baskerville Old Face" panose="02020602080505020303" pitchFamily="18" charset="0"/>
              </a:rPr>
              <a:t>RESULTS</a:t>
            </a:r>
            <a:endParaRPr lang="en-US" altLang="zh-CN" sz="2000">
              <a:latin typeface="Baskerville Old Face" panose="020206020805050203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1042670"/>
            <a:ext cx="5639435" cy="4599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65" y="1043305"/>
            <a:ext cx="5796915" cy="4599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6999" y="-2667001"/>
            <a:ext cx="6858002" cy="12191999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 rot="5400000">
            <a:off x="11399786" y="473542"/>
            <a:ext cx="800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Baskerville Old Face" panose="02020602080505020303" pitchFamily="18" charset="0"/>
              </a:rPr>
              <a:t> /</a:t>
            </a:r>
            <a:endParaRPr lang="zh-CN" altLang="en-US" sz="1600">
              <a:latin typeface="Baskerville Old Face" panose="02020602080505020303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 rot="5400000">
            <a:off x="11230610" y="880745"/>
            <a:ext cx="1138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Baskerville Old Face" panose="02020602080505020303" pitchFamily="18" charset="0"/>
              </a:rPr>
              <a:t>RESULTS</a:t>
            </a:r>
            <a:endParaRPr lang="en-US" altLang="zh-CN" sz="2000">
              <a:latin typeface="Baskerville Old Face" panose="02020602080505020303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130" y="665480"/>
            <a:ext cx="5438775" cy="2781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" y="665480"/>
            <a:ext cx="5533390" cy="2781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645" y="3967480"/>
            <a:ext cx="5934075" cy="283845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70840" y="184150"/>
            <a:ext cx="5198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Pre-training on Kaggle 2 for Testing on Kaggle 1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905500" y="198120"/>
            <a:ext cx="524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Pre-training on Kaggle 2 for Testing on FA-KES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128645" y="3560445"/>
            <a:ext cx="601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Pre-training on Trimmed-Kaggle 1 for Testing on Kaggle 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6999" y="-2667001"/>
            <a:ext cx="6858002" cy="12191999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 rot="5400000">
            <a:off x="11399786" y="473542"/>
            <a:ext cx="80065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Baskerville Old Face" panose="02020602080505020303" pitchFamily="18" charset="0"/>
              </a:rPr>
              <a:t> /</a:t>
            </a:r>
            <a:endParaRPr lang="zh-CN" altLang="en-US" sz="1600">
              <a:latin typeface="Baskerville Old Face" panose="02020602080505020303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 rot="5400000">
            <a:off x="11230610" y="880745"/>
            <a:ext cx="1138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latin typeface="Baskerville Old Face" panose="02020602080505020303" pitchFamily="18" charset="0"/>
              </a:rPr>
              <a:t>RESULTS</a:t>
            </a:r>
            <a:endParaRPr lang="en-US" altLang="zh-CN" sz="2000">
              <a:latin typeface="Baskerville Old Face" panose="02020602080505020303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" y="417830"/>
            <a:ext cx="5612130" cy="2724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05" y="417830"/>
            <a:ext cx="5520690" cy="2724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005" y="3522345"/>
            <a:ext cx="5762625" cy="2800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1795" y="392430"/>
            <a:ext cx="2740025" cy="1039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/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Ethical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Consideration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94255" y="1055182"/>
            <a:ext cx="2011680" cy="3765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425065" y="2024380"/>
            <a:ext cx="6024880" cy="3373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zh-CN" altLang="en-US" sz="2000"/>
              <a:t>Unclear Standard of Fake News</a:t>
            </a:r>
            <a:endParaRPr lang="zh-CN" altLang="en-US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D</a:t>
            </a:r>
            <a:r>
              <a:rPr lang="zh-CN" altLang="en-US" sz="2000"/>
              <a:t>ecentralization</a:t>
            </a:r>
            <a:r>
              <a:rPr lang="en-US" altLang="zh-CN" sz="2000"/>
              <a:t> Source of Information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Press Freedom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The Misuse of AI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645" y="2285365"/>
            <a:ext cx="3968750" cy="319849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669530" y="1501140"/>
            <a:ext cx="4406265" cy="5261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095" y="1432560"/>
            <a:ext cx="5081905" cy="5330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260" y="3787775"/>
            <a:ext cx="5666740" cy="3070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6999" y="-2666998"/>
            <a:ext cx="6858002" cy="121919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7755" y="819785"/>
            <a:ext cx="3394075" cy="90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60000"/>
              </a:lnSpc>
            </a:pPr>
            <a:r>
              <a:rPr lang="en-US" altLang="zh-CN" sz="4400">
                <a:latin typeface="Branch" pitchFamily="2" charset="0"/>
              </a:rPr>
              <a:t>Reseach Quesitons</a:t>
            </a:r>
            <a:endParaRPr lang="en-US" altLang="zh-CN" sz="4400">
              <a:latin typeface="Branch" pitchFamily="2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223659" y="5810962"/>
            <a:ext cx="79818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544320" y="5580129"/>
            <a:ext cx="11362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Baskerville Old Face" panose="02020602080505020303" pitchFamily="18" charset="0"/>
              </a:rPr>
              <a:t> /</a:t>
            </a:r>
            <a:endParaRPr lang="zh-CN" altLang="en-US" sz="2400">
              <a:latin typeface="Baskerville Old Face" panose="02020602080505020303" pitchFamily="18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9692640" y="5810962"/>
            <a:ext cx="1676400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268220" y="2289175"/>
            <a:ext cx="7655560" cy="4286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00000"/>
              </a:lnSpc>
              <a:buAutoNum type="arabicPeriod"/>
            </a:pPr>
            <a:r>
              <a:rPr lang="zh-CN" altLang="en-US"/>
              <a:t>What is the comparative effectiveness of different machine learning models and feature extraction methods in detecting fake news?</a:t>
            </a:r>
            <a:endParaRPr lang="zh-CN" altLang="en-US"/>
          </a:p>
          <a:p>
            <a:pPr marL="342900" indent="-342900" fontAlgn="auto">
              <a:lnSpc>
                <a:spcPct val="100000"/>
              </a:lnSpc>
              <a:buAutoNum type="arabicPeriod"/>
            </a:pPr>
            <a:endParaRPr lang="zh-CN" altLang="en-US"/>
          </a:p>
          <a:p>
            <a:pPr marL="342900" indent="-342900" fontAlgn="auto">
              <a:lnSpc>
                <a:spcPct val="100000"/>
              </a:lnSpc>
              <a:buAutoNum type="arabicPeriod"/>
            </a:pPr>
            <a:r>
              <a:rPr lang="zh-CN" altLang="en-US"/>
              <a:t>What is the potential of transfer and incremental learning in improving the efficiency of fake news detection?</a:t>
            </a:r>
            <a:endParaRPr lang="zh-CN" altLang="en-US"/>
          </a:p>
          <a:p>
            <a:pPr marL="342900" indent="-342900" fontAlgn="auto">
              <a:lnSpc>
                <a:spcPct val="100000"/>
              </a:lnSpc>
              <a:buAutoNum type="arabicPeriod"/>
            </a:pPr>
            <a:endParaRPr lang="zh-CN" altLang="en-US"/>
          </a:p>
          <a:p>
            <a:pPr marL="342900" indent="-342900" fontAlgn="auto">
              <a:lnSpc>
                <a:spcPct val="100000"/>
              </a:lnSpc>
              <a:buAutoNum type="arabicPeriod"/>
            </a:pPr>
            <a:r>
              <a:rPr lang="zh-CN" altLang="en-US"/>
              <a:t>What are the ethical considerations and implications of using machine learning for fake news detection?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1795" y="392430"/>
            <a:ext cx="3043555" cy="1039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/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Limitations and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Future Directions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94255" y="1055182"/>
            <a:ext cx="2011680" cy="3765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91795" y="2024380"/>
            <a:ext cx="6024880" cy="3373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Language Limitations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Binary Classification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Lack of Data Diversity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Runtime and Computational Resources</a:t>
            </a:r>
            <a:endParaRPr lang="en-US" altLang="zh-CN" sz="2000"/>
          </a:p>
        </p:txBody>
      </p:sp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>
            <a:off x="6096113" y="392671"/>
            <a:ext cx="0" cy="5741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273800" y="2024380"/>
            <a:ext cx="6024880" cy="3373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Refining Transfer Learning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Refining Incremental Learning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Addition of New Machine Learning and Deep Learning Models</a:t>
            </a: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1795" y="392430"/>
            <a:ext cx="2740025" cy="1039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/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Main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Contributions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194255" y="1055182"/>
            <a:ext cx="2011680" cy="3765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11450" y="1746250"/>
            <a:ext cx="6546215" cy="4361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zh-CN" altLang="en-US" sz="2000"/>
              <a:t>Integration of Additional Machine Learning Libraries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Enhanced User Control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Investigation of Transfer Learning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Exploration of Incremental Learning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r>
              <a:rPr lang="en-US" altLang="zh-CN" sz="2000"/>
              <a:t>Empirical Evaluation Across Datasets</a:t>
            </a:r>
            <a:endParaRPr lang="en-US" altLang="zh-CN" sz="2000"/>
          </a:p>
          <a:p>
            <a:pPr marL="342900" indent="-342900" fontAlgn="auto">
              <a:lnSpc>
                <a:spcPct val="250000"/>
              </a:lnSpc>
              <a:buAutoNum type="arabicPeriod"/>
            </a:pPr>
            <a:endParaRPr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2520" y="4253091"/>
            <a:ext cx="48021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Baskerville Old Face" panose="02020602080505020303" pitchFamily="18" charset="0"/>
              </a:rPr>
              <a:t>Thank You for Listening</a:t>
            </a:r>
            <a:endParaRPr lang="zh-CN" altLang="en-US" sz="4800">
              <a:latin typeface="Baskerville Old Face" panose="02020602080505020303" pitchFamily="18" charset="0"/>
            </a:endParaRPr>
          </a:p>
        </p:txBody>
      </p:sp>
      <p:pic>
        <p:nvPicPr>
          <p:cNvPr id="18" name="图片 17" descr="图片包含 日历&#10;&#10;描述已自动生成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784" flipH="1">
            <a:off x="388121" y="3346954"/>
            <a:ext cx="782987" cy="94598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 rot="5400000">
            <a:off x="11399786" y="1278488"/>
            <a:ext cx="800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Baskerville Old Face" panose="02020602080505020303" pitchFamily="18" charset="0"/>
              </a:rPr>
              <a:t>2023 /</a:t>
            </a:r>
            <a:endParaRPr lang="zh-CN" altLang="en-US" sz="1600">
              <a:latin typeface="Baskerville Old Face" panose="02020602080505020303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 rot="5400000">
            <a:off x="11220996" y="2984105"/>
            <a:ext cx="115823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Kevin Wang</a:t>
            </a:r>
            <a:endParaRPr lang="en-US" altLang="zh-CN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91795" y="697865"/>
            <a:ext cx="3832225" cy="1499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Branch" pitchFamily="2" charset="0"/>
                <a:cs typeface="Branch" pitchFamily="2" charset="0"/>
              </a:rPr>
              <a:t>Design and Development of Machine Learning Frameworks for Fake News Detection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Branch" pitchFamily="2" charset="0"/>
              <a:cs typeface="Branch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82880" y="4742557"/>
            <a:ext cx="374656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  <a:ea typeface="王汉宗中魏碑简体-免費商用" panose="02020300000000000000" pitchFamily="18" charset="-122"/>
              </a:rPr>
              <a:t>When a ruler once becomes unpopular, all his acts, be they good or bad, tell against him.</a:t>
            </a:r>
            <a:endParaRPr lang="en-US" altLang="zh-CN" sz="16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  <a:ea typeface="王汉宗中魏碑简体-免費商用" panose="02020300000000000000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82880" y="4071020"/>
            <a:ext cx="357631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atin typeface="Baskerville Old Face" panose="02020602080505020303" pitchFamily="18" charset="0"/>
              </a:rPr>
              <a:t>TACITUS TRAP</a:t>
            </a:r>
            <a:endParaRPr lang="en-US" altLang="zh-CN" sz="3600">
              <a:latin typeface="Baskerville Old Face" panose="02020602080505020303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19640" y="0"/>
            <a:ext cx="1564640" cy="304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C:\Users\brisk\Desktop\PPT\Tacitus-statue-building-Parliament-Vienna.pngTacitus-statue-building-Parliament-Vienna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569460" y="-635"/>
            <a:ext cx="3576320" cy="5573395"/>
          </a:xfrm>
          <a:prstGeom prst="rect">
            <a:avLst/>
          </a:prstGeom>
        </p:spPr>
      </p:pic>
      <p:pic>
        <p:nvPicPr>
          <p:cNvPr id="7" name="图片 6" descr="C:\Users\brisk\Desktop\PPT\12341.jpg1234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9347200" y="1549400"/>
            <a:ext cx="2509520" cy="375920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58816" y="324091"/>
            <a:ext cx="0" cy="363445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523373" y="324091"/>
            <a:ext cx="194251" cy="1942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23373" y="696642"/>
            <a:ext cx="194251" cy="19425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29" grpId="0"/>
      <p:bldP spid="2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cxnSp>
        <p:nvCxnSpPr>
          <p:cNvPr id="49" name="直接连接符 48"/>
          <p:cNvCxnSpPr/>
          <p:nvPr/>
        </p:nvCxnSpPr>
        <p:spPr>
          <a:xfrm>
            <a:off x="11794603" y="324091"/>
            <a:ext cx="0" cy="5741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85" y="1042670"/>
            <a:ext cx="6448425" cy="5114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1795" y="392430"/>
            <a:ext cx="2740025" cy="1039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/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Existing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Research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712415" y="804357"/>
            <a:ext cx="2011680" cy="3765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91795" y="1759585"/>
            <a:ext cx="5051425" cy="4361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00000"/>
              </a:lnSpc>
              <a:buAutoNum type="arabicPeriod"/>
            </a:pPr>
            <a:r>
              <a:rPr lang="en-US" altLang="zh-CN" sz="2000"/>
              <a:t>Comparing ML Models</a:t>
            </a:r>
            <a:endParaRPr lang="en-US" altLang="zh-CN" sz="2000"/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Khan et al.</a:t>
            </a:r>
            <a:endParaRPr lang="en-US" altLang="zh-CN" sz="2000"/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Albahr et al.</a:t>
            </a:r>
            <a:endParaRPr lang="en-US" altLang="zh-CN" sz="2000"/>
          </a:p>
          <a:p>
            <a:pPr marL="342900" indent="-342900" fontAlgn="auto">
              <a:lnSpc>
                <a:spcPct val="100000"/>
              </a:lnSpc>
              <a:buAutoNum type="arabicPeriod"/>
            </a:pPr>
            <a:r>
              <a:rPr lang="en-US" altLang="zh-CN" sz="2000"/>
              <a:t>The Use of Naive Bayes Classifiers for Fake News Detection</a:t>
            </a:r>
            <a:endParaRPr lang="en-US" altLang="zh-CN" sz="2000"/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Hassan et al.</a:t>
            </a:r>
            <a:endParaRPr lang="en-US" altLang="zh-CN" sz="2000"/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Mandical et al.</a:t>
            </a:r>
            <a:endParaRPr lang="en-US" altLang="zh-CN" sz="2000"/>
          </a:p>
          <a:p>
            <a:pPr marL="342900" indent="-342900" fontAlgn="auto">
              <a:lnSpc>
                <a:spcPct val="100000"/>
              </a:lnSpc>
              <a:buAutoNum type="arabicPeriod"/>
            </a:pPr>
            <a:r>
              <a:rPr lang="en-US" altLang="zh-CN" sz="2000"/>
              <a:t>The Use of Transfer and Incremental Learning with NB Classifiers</a:t>
            </a:r>
            <a:endParaRPr lang="en-US" altLang="zh-CN" sz="2000"/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Do et al.</a:t>
            </a:r>
            <a:endParaRPr lang="en-US" altLang="zh-CN" sz="2000"/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Werner et al.</a:t>
            </a:r>
            <a:endParaRPr lang="en-US" altLang="zh-CN" sz="2000"/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000"/>
              <a:t>Metsis et al.</a:t>
            </a:r>
            <a:endParaRPr lang="en-US" altLang="zh-CN" sz="2000"/>
          </a:p>
        </p:txBody>
      </p:sp>
      <p:cxnSp>
        <p:nvCxnSpPr>
          <p:cNvPr id="49" name="直接连接符 48"/>
          <p:cNvCxnSpPr/>
          <p:nvPr>
            <p:custDataLst>
              <p:tags r:id="rId2"/>
            </p:custDataLst>
          </p:nvPr>
        </p:nvCxnSpPr>
        <p:spPr>
          <a:xfrm>
            <a:off x="6096113" y="558406"/>
            <a:ext cx="0" cy="5741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1"/>
          <p:cNvSpPr txBox="1"/>
          <p:nvPr/>
        </p:nvSpPr>
        <p:spPr>
          <a:xfrm>
            <a:off x="6368415" y="1759585"/>
            <a:ext cx="5051425" cy="4361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00000"/>
              </a:lnSpc>
              <a:buAutoNum type="arabicPeriod"/>
            </a:pPr>
            <a:r>
              <a:rPr lang="en-US" altLang="zh-CN" sz="2000"/>
              <a:t>Implementation of a User-Friendly framework</a:t>
            </a:r>
            <a:endParaRPr lang="en-US" altLang="zh-CN" sz="2000"/>
          </a:p>
          <a:p>
            <a:pPr marL="342900" indent="-342900" fontAlgn="auto">
              <a:lnSpc>
                <a:spcPct val="100000"/>
              </a:lnSpc>
              <a:buAutoNum type="arabicPeriod"/>
            </a:pPr>
            <a:endParaRPr lang="en-US" altLang="zh-CN" sz="2000"/>
          </a:p>
          <a:p>
            <a:pPr marL="342900" indent="-342900" fontAlgn="auto">
              <a:lnSpc>
                <a:spcPct val="100000"/>
              </a:lnSpc>
              <a:buAutoNum type="arabicPeriod"/>
            </a:pPr>
            <a:r>
              <a:rPr lang="en-US" altLang="zh-CN" sz="2000"/>
              <a:t>Comparison between TF-IDF, Empath and the Hybrid approach</a:t>
            </a:r>
            <a:endParaRPr lang="en-US" altLang="zh-CN" sz="2000"/>
          </a:p>
          <a:p>
            <a:pPr marL="342900" indent="-342900" fontAlgn="auto">
              <a:lnSpc>
                <a:spcPct val="100000"/>
              </a:lnSpc>
              <a:buAutoNum type="arabicPeriod"/>
            </a:pPr>
            <a:endParaRPr lang="en-US" altLang="zh-CN" sz="2000"/>
          </a:p>
          <a:p>
            <a:pPr marL="342900" indent="-342900" fontAlgn="auto">
              <a:lnSpc>
                <a:spcPct val="100000"/>
              </a:lnSpc>
              <a:buAutoNum type="arabicPeriod"/>
            </a:pPr>
            <a:r>
              <a:rPr lang="en-US" altLang="zh-CN" sz="2000"/>
              <a:t>Exploration of Transfer and Incremental Learning in the field of fake news detection</a:t>
            </a:r>
            <a:endParaRPr lang="en-US" altLang="zh-CN" sz="2000"/>
          </a:p>
        </p:txBody>
      </p:sp>
      <p:sp>
        <p:nvSpPr>
          <p:cNvPr id="4" name="文本框 5"/>
          <p:cNvSpPr txBox="1"/>
          <p:nvPr/>
        </p:nvSpPr>
        <p:spPr>
          <a:xfrm>
            <a:off x="6534150" y="558165"/>
            <a:ext cx="2740025" cy="1039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/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Difference</a:t>
            </a:r>
            <a:endParaRPr lang="en-US" altLang="zh-CN" sz="24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cxnSp>
        <p:nvCxnSpPr>
          <p:cNvPr id="49" name="直接连接符 48"/>
          <p:cNvCxnSpPr/>
          <p:nvPr/>
        </p:nvCxnSpPr>
        <p:spPr>
          <a:xfrm>
            <a:off x="11794603" y="324091"/>
            <a:ext cx="0" cy="5741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a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685"/>
            <a:ext cx="12192000" cy="5877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cxnSp>
        <p:nvCxnSpPr>
          <p:cNvPr id="49" name="直接连接符 48"/>
          <p:cNvCxnSpPr/>
          <p:nvPr/>
        </p:nvCxnSpPr>
        <p:spPr>
          <a:xfrm>
            <a:off x="11794603" y="324091"/>
            <a:ext cx="0" cy="5741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bott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280795"/>
            <a:ext cx="8362950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405" y="132080"/>
            <a:ext cx="17634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TF-IDF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7405" y="403254"/>
            <a:ext cx="176348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and Empath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 rot="5400000">
            <a:off x="390132" y="6067731"/>
            <a:ext cx="11362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Baskerville Old Face" panose="02020602080505020303" pitchFamily="18" charset="0"/>
              </a:rPr>
              <a:t>     /</a:t>
            </a:r>
            <a:endParaRPr lang="zh-CN" altLang="en-US" sz="2400">
              <a:latin typeface="Baskerville Old Face" panose="02020602080505020303" pitchFamily="18" charset="0"/>
            </a:endParaRPr>
          </a:p>
        </p:txBody>
      </p:sp>
      <p:pic>
        <p:nvPicPr>
          <p:cNvPr id="4" name="图片 3" descr="1_V9ac4hLVyms79jl65Ym_B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75"/>
            <a:ext cx="12192000" cy="4057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躺在床上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0" r="8495"/>
          <a:stretch>
            <a:fillRect/>
          </a:stretch>
        </p:blipFill>
        <p:spPr>
          <a:xfrm rot="16200000">
            <a:off x="2667001" y="-2667001"/>
            <a:ext cx="6858002" cy="121919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7405" y="132080"/>
            <a:ext cx="176348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The Hybrid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r>
              <a:rPr lang="en-US" altLang="zh-CN" sz="200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Approach</a:t>
            </a:r>
            <a:endParaRPr lang="en-US" altLang="zh-CN" sz="200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 rot="5400000">
            <a:off x="390132" y="6067731"/>
            <a:ext cx="11362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Baskerville Old Face" panose="02020602080505020303" pitchFamily="18" charset="0"/>
              </a:rPr>
              <a:t>     /</a:t>
            </a:r>
            <a:endParaRPr lang="zh-CN" altLang="en-US" sz="2400">
              <a:latin typeface="Baskerville Old Face" panose="02020602080505020303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43655" y="1544955"/>
            <a:ext cx="4505325" cy="3917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300000"/>
              </a:lnSpc>
              <a:buAutoNum type="arabicPeriod"/>
            </a:pPr>
            <a:r>
              <a:rPr lang="zh-CN" altLang="en-US"/>
              <a:t>Compute TF-IDF vectors</a:t>
            </a:r>
            <a:endParaRPr lang="zh-CN" altLang="en-US"/>
          </a:p>
          <a:p>
            <a:pPr marL="342900" indent="-342900" fontAlgn="auto">
              <a:lnSpc>
                <a:spcPct val="300000"/>
              </a:lnSpc>
              <a:buAutoNum type="arabicPeriod"/>
            </a:pPr>
            <a:r>
              <a:rPr lang="zh-CN" altLang="en-US">
                <a:sym typeface="+mn-ea"/>
              </a:rPr>
              <a:t>Generate Empath features</a:t>
            </a:r>
            <a:endParaRPr lang="zh-CN" altLang="en-US">
              <a:sym typeface="+mn-ea"/>
            </a:endParaRPr>
          </a:p>
          <a:p>
            <a:pPr marL="342900" indent="-342900" fontAlgn="auto">
              <a:lnSpc>
                <a:spcPct val="300000"/>
              </a:lnSpc>
              <a:buAutoNum type="arabicPeriod"/>
            </a:pPr>
            <a:r>
              <a:rPr lang="zh-CN" altLang="en-US">
                <a:sym typeface="+mn-ea"/>
              </a:rPr>
              <a:t>Combine the vectors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TABLE_BEAUTIFY" val="smartTable{9748cc62-7db1-4cf9-a3ae-243e50560433}"/>
  <p:tag name="TABLE_ENDDRAG_ORIGIN_RECT" val="487*90"/>
  <p:tag name="TABLE_ENDDRAG_RECT" val="466*125*487*90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PP_MARK_KEY" val="9686f418-19d4-49e2-9ac4-a2a0a49c2200"/>
  <p:tag name="COMMONDATA" val="eyJoZGlkIjoiOTFhMGIxMjcyYjcwYTEyNmU0NjAyMjAwNDM5NDViN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2595</Words>
  <Application>WPS Presentation</Application>
  <PresentationFormat>宽屏</PresentationFormat>
  <Paragraphs>186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SimSun</vt:lpstr>
      <vt:lpstr>Wingdings</vt:lpstr>
      <vt:lpstr>Baskerville Old Face</vt:lpstr>
      <vt:lpstr>Branch</vt:lpstr>
      <vt:lpstr>JetBrainsMono Nerd Font</vt:lpstr>
      <vt:lpstr>王汉宗中魏碑简体-免費商用</vt:lpstr>
      <vt:lpstr>Microsoft YaHei</vt:lpstr>
      <vt:lpstr>Arial Unicode MS</vt:lpstr>
      <vt:lpstr>DengXian Light</vt:lpstr>
      <vt:lpstr>DengXian</vt:lpstr>
      <vt:lpstr>Calibri</vt:lpstr>
      <vt:lpstr>Wingdings</vt:lpstr>
      <vt:lpstr>02HomuraM-Light</vt:lpstr>
      <vt:lpstr>MS UI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Jeffrey Tyler</dc:creator>
  <cp:lastModifiedBy>briskdust</cp:lastModifiedBy>
  <cp:revision>86</cp:revision>
  <dcterms:created xsi:type="dcterms:W3CDTF">2022-11-22T03:46:00Z</dcterms:created>
  <dcterms:modified xsi:type="dcterms:W3CDTF">2023-06-26T12:16:06Z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8F89575420114A04B3EC044BA1108752_12</vt:lpwstr>
  </property>
  <property fmtid="{D5CDD505-2E9C-101B-9397-08002B2CF9AE}" pid="3" name="KSOProductBuildVer">
    <vt:lpwstr>1033-11.2.0.11537</vt:lpwstr>
  </property>
</Properties>
</file>